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76A65-7663-4C9B-9D80-802F0422329B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DE063-EF5F-462E-ABED-D26BD0765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EDE-31CE-4325-9373-BA8AAA96DDA4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1EA6-ABE3-4CE5-9D14-46B9DE292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EDE-31CE-4325-9373-BA8AAA96DDA4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1EA6-ABE3-4CE5-9D14-46B9DE292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EDE-31CE-4325-9373-BA8AAA96DDA4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1EA6-ABE3-4CE5-9D14-46B9DE292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EDE-31CE-4325-9373-BA8AAA96DDA4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1EA6-ABE3-4CE5-9D14-46B9DE292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EDE-31CE-4325-9373-BA8AAA96DDA4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1EA6-ABE3-4CE5-9D14-46B9DE292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EDE-31CE-4325-9373-BA8AAA96DDA4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1EA6-ABE3-4CE5-9D14-46B9DE292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EDE-31CE-4325-9373-BA8AAA96DDA4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1EA6-ABE3-4CE5-9D14-46B9DE292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EDE-31CE-4325-9373-BA8AAA96DDA4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1EA6-ABE3-4CE5-9D14-46B9DE292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EDE-31CE-4325-9373-BA8AAA96DDA4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1EA6-ABE3-4CE5-9D14-46B9DE292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EDE-31CE-4325-9373-BA8AAA96DDA4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1EA6-ABE3-4CE5-9D14-46B9DE292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EDE-31CE-4325-9373-BA8AAA96DDA4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1EA6-ABE3-4CE5-9D14-46B9DE292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FEDE-31CE-4325-9373-BA8AAA96DDA4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1EA6-ABE3-4CE5-9D14-46B9DE292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 descr="C:\Users\scoric\Desktop\pri 5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53250" y="0"/>
            <a:ext cx="2190750" cy="504826"/>
          </a:xfrm>
          <a:prstGeom prst="rect">
            <a:avLst/>
          </a:prstGeom>
          <a:noFill/>
        </p:spPr>
      </p:pic>
      <p:pic>
        <p:nvPicPr>
          <p:cNvPr id="8" name="Picture 7" descr="samo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31536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5d402445-2634-40b8-a399-64472b5886d7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5d402445-2634-40b8-a399-64472b5886d7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5d402445-2634-40b8-a399-64472b5886d7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275040" cy="730910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KAKO JE ŽIVJETI U ZRAKU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643602" cy="37342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332656"/>
            <a:ext cx="1763688" cy="622422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PTICE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05" y="1430447"/>
            <a:ext cx="2858427" cy="1908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12777"/>
            <a:ext cx="2680962" cy="1908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412776"/>
            <a:ext cx="2883574" cy="1908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43808" y="4077072"/>
            <a:ext cx="3731306" cy="175432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PRILAGODBE:</a:t>
            </a:r>
            <a:endParaRPr lang="hr-HR" dirty="0"/>
          </a:p>
          <a:p>
            <a:r>
              <a:rPr lang="hr-HR" dirty="0" smtClean="0"/>
              <a:t>- perje → za letenje i izolaciju tijela</a:t>
            </a:r>
          </a:p>
          <a:p>
            <a:r>
              <a:rPr lang="hr-HR" dirty="0" smtClean="0"/>
              <a:t>- </a:t>
            </a:r>
            <a:r>
              <a:rPr lang="hr-HR" dirty="0" err="1" smtClean="0"/>
              <a:t>letni</a:t>
            </a:r>
            <a:r>
              <a:rPr lang="hr-HR" dirty="0" smtClean="0"/>
              <a:t> mišići</a:t>
            </a:r>
          </a:p>
          <a:p>
            <a:r>
              <a:rPr lang="hr-HR" dirty="0" smtClean="0"/>
              <a:t>- šuplje kosti</a:t>
            </a:r>
          </a:p>
          <a:p>
            <a:r>
              <a:rPr lang="hr-HR" dirty="0" smtClean="0"/>
              <a:t>- kost greben</a:t>
            </a:r>
          </a:p>
          <a:p>
            <a:r>
              <a:rPr lang="hr-HR" dirty="0" smtClean="0"/>
              <a:t>- nemaju zube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3356993"/>
            <a:ext cx="19105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GREBENKE - lete                      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602128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- osim ptica lete i neke druge životinje, </a:t>
            </a:r>
            <a:r>
              <a:rPr lang="hr-HR" dirty="0" err="1" smtClean="0"/>
              <a:t>npr</a:t>
            </a:r>
            <a:r>
              <a:rPr lang="hr-HR" dirty="0" smtClean="0"/>
              <a:t>. </a:t>
            </a:r>
            <a:r>
              <a:rPr lang="hr-HR" b="1" dirty="0" smtClean="0"/>
              <a:t>kukci </a:t>
            </a:r>
            <a:r>
              <a:rPr lang="hr-HR" dirty="0" smtClean="0"/>
              <a:t>i</a:t>
            </a:r>
            <a:r>
              <a:rPr lang="hr-HR" b="1" dirty="0" smtClean="0"/>
              <a:t> šišmiši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335699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BEZGREBENK - ne lete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2123728" cy="477836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SISAVCI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6975" t="10800" r="9330" b="11801"/>
          <a:stretch>
            <a:fillRect/>
          </a:stretch>
        </p:blipFill>
        <p:spPr bwMode="auto">
          <a:xfrm>
            <a:off x="539552" y="3068960"/>
            <a:ext cx="241116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 l="16662" t="3486" r="14982"/>
          <a:stretch>
            <a:fillRect/>
          </a:stretch>
        </p:blipFill>
        <p:spPr bwMode="auto">
          <a:xfrm>
            <a:off x="5580112" y="3140968"/>
            <a:ext cx="306156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1520" y="1052736"/>
            <a:ext cx="8676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PRILAGODBE:</a:t>
            </a:r>
          </a:p>
          <a:p>
            <a:r>
              <a:rPr lang="hr-HR" dirty="0" smtClean="0"/>
              <a:t>- dišu </a:t>
            </a:r>
            <a:r>
              <a:rPr lang="hr-HR" b="1" dirty="0" smtClean="0"/>
              <a:t>plućima</a:t>
            </a:r>
          </a:p>
          <a:p>
            <a:r>
              <a:rPr lang="hr-HR" dirty="0" smtClean="0"/>
              <a:t>- višeslojna </a:t>
            </a:r>
            <a:r>
              <a:rPr lang="hr-HR" b="1" dirty="0" smtClean="0"/>
              <a:t>koža</a:t>
            </a:r>
          </a:p>
          <a:p>
            <a:r>
              <a:rPr lang="hr-HR" dirty="0" smtClean="0"/>
              <a:t>- iz kože rastu </a:t>
            </a:r>
            <a:r>
              <a:rPr lang="hr-HR" b="1" dirty="0" smtClean="0"/>
              <a:t>dlake</a:t>
            </a:r>
          </a:p>
          <a:p>
            <a:r>
              <a:rPr lang="hr-HR" dirty="0" smtClean="0"/>
              <a:t>- </a:t>
            </a:r>
            <a:r>
              <a:rPr lang="hr-HR" b="1" dirty="0" smtClean="0"/>
              <a:t>kretanje</a:t>
            </a:r>
            <a:r>
              <a:rPr lang="hr-HR" dirty="0" smtClean="0"/>
              <a:t>: hodaju, trče, skaču (</a:t>
            </a:r>
            <a:r>
              <a:rPr lang="hr-HR" dirty="0" err="1" smtClean="0"/>
              <a:t>npr</a:t>
            </a:r>
            <a:r>
              <a:rPr lang="hr-HR" dirty="0" smtClean="0"/>
              <a:t>. klokani, vjeverice), lete (šišmiši), plivaju (dupini i kitovi)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6093296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00FF"/>
                </a:solidFill>
              </a:rPr>
              <a:t>ISTRAŽI</a:t>
            </a:r>
            <a:r>
              <a:rPr lang="hr-HR" dirty="0" smtClean="0">
                <a:solidFill>
                  <a:srgbClr val="0000FF"/>
                </a:solidFill>
              </a:rPr>
              <a:t>,</a:t>
            </a:r>
            <a:r>
              <a:rPr lang="hr-HR" b="1" dirty="0" smtClean="0">
                <a:solidFill>
                  <a:srgbClr val="0000FF"/>
                </a:solidFill>
              </a:rPr>
              <a:t> </a:t>
            </a:r>
            <a:r>
              <a:rPr lang="hr-HR" dirty="0" smtClean="0">
                <a:solidFill>
                  <a:srgbClr val="92D050"/>
                </a:solidFill>
              </a:rPr>
              <a:t>RB str. 51  </a:t>
            </a:r>
          </a:p>
          <a:p>
            <a:r>
              <a:rPr lang="hr-HR" dirty="0" smtClean="0"/>
              <a:t>Tko sve može letjeti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 t="10788" r="8333" b="7202"/>
          <a:stretch>
            <a:fillRect/>
          </a:stretch>
        </p:blipFill>
        <p:spPr bwMode="auto">
          <a:xfrm>
            <a:off x="4067944" y="537321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 l="4709" t="6673" r="2973" b="7730"/>
          <a:stretch>
            <a:fillRect/>
          </a:stretch>
        </p:blipFill>
        <p:spPr bwMode="auto">
          <a:xfrm>
            <a:off x="7740352" y="2636912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4288" y="3429000"/>
            <a:ext cx="1907704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hlinkClick r:id="rId3"/>
              </a:rPr>
              <a:t>DDS: </a:t>
            </a:r>
          </a:p>
          <a:p>
            <a:r>
              <a:rPr lang="hr-HR" b="1" dirty="0" smtClean="0">
                <a:hlinkClick r:id="rId3"/>
              </a:rPr>
              <a:t>PROVJERI ZNANJE</a:t>
            </a:r>
            <a:endParaRPr lang="hr-H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26678"/>
            <a:ext cx="6996107" cy="519461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896" cy="720080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hr-HR" sz="3600" dirty="0" smtClean="0">
                <a:solidFill>
                  <a:schemeClr val="accent5">
                    <a:lumMod val="75000"/>
                  </a:schemeClr>
                </a:solidFill>
              </a:rPr>
              <a:t>PRILAGODBE BILJAKA ZA ŽIVOT NA KOPNU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55679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da bi se mogle širiti na kopno, biljke su razvile neke nove osobine:</a:t>
            </a:r>
            <a:endParaRPr lang="hr-HR" dirty="0"/>
          </a:p>
          <a:p>
            <a:pPr marL="342900" indent="-342900">
              <a:buAutoNum type="alphaLcParenR"/>
            </a:pPr>
            <a:r>
              <a:rPr lang="hr-HR" dirty="0"/>
              <a:t>č</a:t>
            </a:r>
            <a:r>
              <a:rPr lang="hr-HR" dirty="0" smtClean="0"/>
              <a:t>vrstu stabljiku</a:t>
            </a:r>
          </a:p>
          <a:p>
            <a:pPr marL="342900" indent="-342900">
              <a:buAutoNum type="alphaLcParenR"/>
            </a:pPr>
            <a:r>
              <a:rPr lang="hr-HR" dirty="0"/>
              <a:t>k</a:t>
            </a:r>
            <a:r>
              <a:rPr lang="hr-HR" dirty="0" smtClean="0"/>
              <a:t>orijen</a:t>
            </a:r>
          </a:p>
          <a:p>
            <a:pPr marL="342900" indent="-342900">
              <a:buAutoNum type="alphaLcParenR"/>
            </a:pPr>
            <a:r>
              <a:rPr lang="hr-HR" dirty="0" smtClean="0"/>
              <a:t>listove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878" t="2950" r="14009"/>
          <a:stretch>
            <a:fillRect/>
          </a:stretch>
        </p:blipFill>
        <p:spPr bwMode="auto">
          <a:xfrm>
            <a:off x="4067944" y="2276872"/>
            <a:ext cx="266429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59832" y="3284984"/>
            <a:ext cx="12144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LISTOVI</a:t>
            </a:r>
          </a:p>
          <a:p>
            <a:endParaRPr lang="hr-HR" b="1" dirty="0"/>
          </a:p>
          <a:p>
            <a:endParaRPr lang="hr-HR" b="1" dirty="0" smtClean="0"/>
          </a:p>
          <a:p>
            <a:endParaRPr lang="hr-HR" b="1" dirty="0"/>
          </a:p>
          <a:p>
            <a:r>
              <a:rPr lang="hr-HR" b="1" dirty="0" smtClean="0"/>
              <a:t>STABLJIKA</a:t>
            </a:r>
          </a:p>
          <a:p>
            <a:endParaRPr lang="hr-HR" b="1" dirty="0"/>
          </a:p>
          <a:p>
            <a:endParaRPr lang="hr-HR" b="1" dirty="0" smtClean="0"/>
          </a:p>
          <a:p>
            <a:endParaRPr lang="hr-HR" b="1" dirty="0" smtClean="0"/>
          </a:p>
          <a:p>
            <a:r>
              <a:rPr lang="hr-HR" b="1" dirty="0" smtClean="0"/>
              <a:t>KORIJEN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504" y="193770"/>
            <a:ext cx="2195736" cy="642942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dirty="0" smtClean="0"/>
              <a:t>KORIJEN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141785" cy="5524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27984" y="1569566"/>
            <a:ext cx="4608512" cy="92333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-daje </a:t>
            </a:r>
            <a:r>
              <a:rPr lang="hr-HR" b="1" dirty="0" smtClean="0"/>
              <a:t>oslonac</a:t>
            </a:r>
            <a:r>
              <a:rPr lang="hr-HR" dirty="0" smtClean="0"/>
              <a:t> biljkama</a:t>
            </a:r>
          </a:p>
          <a:p>
            <a:r>
              <a:rPr lang="hr-HR" dirty="0" smtClean="0"/>
              <a:t>-crpi iz tla vodu i mineralne tvari potrebne za proces FOTOSINTEZE i kao hrana biljkama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621091" cy="2783714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292080" y="3429000"/>
            <a:ext cx="262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RAST KORIJENA I IZDANKA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785794"/>
            <a:ext cx="3214710" cy="642942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dirty="0" smtClean="0"/>
              <a:t>STABLJIKA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5901" b="11150"/>
          <a:stretch>
            <a:fillRect/>
          </a:stretch>
        </p:blipFill>
        <p:spPr bwMode="auto">
          <a:xfrm>
            <a:off x="1" y="404664"/>
            <a:ext cx="407193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132856"/>
            <a:ext cx="2713057" cy="271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03848" y="5229200"/>
            <a:ext cx="5580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omogućuje </a:t>
            </a:r>
            <a:r>
              <a:rPr lang="hr-HR" b="1" dirty="0" smtClean="0"/>
              <a:t>rast</a:t>
            </a:r>
            <a:r>
              <a:rPr lang="hr-HR" dirty="0" smtClean="0"/>
              <a:t> biljke u visinu</a:t>
            </a:r>
          </a:p>
          <a:p>
            <a:r>
              <a:rPr lang="hr-HR" dirty="0" smtClean="0"/>
              <a:t>- sadrži </a:t>
            </a:r>
            <a:r>
              <a:rPr lang="hr-HR" b="1" dirty="0" smtClean="0"/>
              <a:t>provodne žile </a:t>
            </a:r>
            <a:r>
              <a:rPr lang="hr-HR" dirty="0" smtClean="0"/>
              <a:t>koje provode vodu i minerale</a:t>
            </a:r>
          </a:p>
          <a:p>
            <a:r>
              <a:rPr lang="hr-HR" dirty="0"/>
              <a:t> </a:t>
            </a:r>
            <a:r>
              <a:rPr lang="hr-HR" dirty="0" smtClean="0"/>
              <a:t>u listove, a hranjive tvari iz njih u korijen</a:t>
            </a:r>
          </a:p>
          <a:p>
            <a:r>
              <a:rPr lang="hr-HR" dirty="0" smtClean="0"/>
              <a:t>- </a:t>
            </a:r>
            <a:r>
              <a:rPr lang="hr-HR" b="1" dirty="0" smtClean="0"/>
              <a:t>godovi</a:t>
            </a:r>
            <a:r>
              <a:rPr lang="hr-HR" dirty="0" smtClean="0"/>
              <a:t> drvenaste stabljike kazuju koliko je biljka stara</a:t>
            </a:r>
          </a:p>
          <a:p>
            <a:r>
              <a:rPr lang="hr-HR" dirty="0" smtClean="0"/>
              <a:t>- </a:t>
            </a:r>
            <a:r>
              <a:rPr lang="hr-HR" b="1" dirty="0" smtClean="0"/>
              <a:t>kora</a:t>
            </a:r>
            <a:r>
              <a:rPr lang="hr-HR" dirty="0" smtClean="0"/>
              <a:t> na površini štiti biljku od isušivanja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15273" y="2071678"/>
            <a:ext cx="8891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KORA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96336" y="4005064"/>
            <a:ext cx="10001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GODOVI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596337" y="2420888"/>
            <a:ext cx="288031" cy="36004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092280" y="3861048"/>
            <a:ext cx="504056" cy="28803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116632"/>
            <a:ext cx="1162472" cy="71438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LIST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140968"/>
            <a:ext cx="218016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9539" t="24622" r="10519" b="5939"/>
          <a:stretch>
            <a:fillRect/>
          </a:stretch>
        </p:blipFill>
        <p:spPr bwMode="auto">
          <a:xfrm>
            <a:off x="1331640" y="3068960"/>
            <a:ext cx="36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75856" y="1365736"/>
            <a:ext cx="24823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- </a:t>
            </a:r>
            <a:r>
              <a:rPr lang="hr-HR" sz="2800" b="1" dirty="0" smtClean="0"/>
              <a:t>uloge</a:t>
            </a:r>
            <a:r>
              <a:rPr lang="hr-HR" b="1" dirty="0" smtClean="0"/>
              <a:t>:</a:t>
            </a:r>
          </a:p>
          <a:p>
            <a:pPr marL="342900" indent="-342900">
              <a:buAutoNum type="alphaLcParenR"/>
            </a:pPr>
            <a:r>
              <a:rPr lang="hr-HR" sz="2400" dirty="0"/>
              <a:t>f</a:t>
            </a:r>
            <a:r>
              <a:rPr lang="hr-HR" sz="2400" dirty="0" smtClean="0"/>
              <a:t>otosinteza</a:t>
            </a:r>
          </a:p>
          <a:p>
            <a:pPr marL="342900" indent="-342900">
              <a:buAutoNum type="alphaLcParenR"/>
            </a:pPr>
            <a:r>
              <a:rPr lang="hr-HR" sz="2400" dirty="0"/>
              <a:t>i</a:t>
            </a:r>
            <a:r>
              <a:rPr lang="hr-HR" sz="2400" dirty="0" smtClean="0"/>
              <a:t>zmjena plinova</a:t>
            </a:r>
          </a:p>
          <a:p>
            <a:pPr marL="342900" indent="-342900">
              <a:buAutoNum type="alphaLcParenR"/>
            </a:pPr>
            <a:r>
              <a:rPr lang="hr-HR" sz="2400" dirty="0" smtClean="0"/>
              <a:t>transpiracija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836712"/>
            <a:ext cx="547260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- na površini ima tanku prevlaku koja štiti od isušivanja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1438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sz="3200" dirty="0" smtClean="0"/>
              <a:t>OSTALE PRILAGODBE BILJAKA ŽIVOTU NA KOPNU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4354" b="13176"/>
          <a:stretch>
            <a:fillRect/>
          </a:stretch>
        </p:blipFill>
        <p:spPr bwMode="auto">
          <a:xfrm>
            <a:off x="4355976" y="2564904"/>
            <a:ext cx="2285984" cy="1584176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565080"/>
            <a:ext cx="2377486" cy="15840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7120"/>
            <a:ext cx="1488000" cy="22320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05112"/>
            <a:ext cx="2115640" cy="22320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75656" y="5301208"/>
            <a:ext cx="6312194" cy="6463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prvim je kopnenim biljkama za razmnožavanje trebala </a:t>
            </a:r>
            <a:r>
              <a:rPr lang="hr-HR" b="1" dirty="0" smtClean="0"/>
              <a:t>voda</a:t>
            </a:r>
            <a:endParaRPr lang="hr-HR" dirty="0"/>
          </a:p>
          <a:p>
            <a:r>
              <a:rPr lang="hr-HR" dirty="0" smtClean="0"/>
              <a:t>- kasnije su razvile </a:t>
            </a:r>
            <a:r>
              <a:rPr lang="hr-HR" b="1" dirty="0" smtClean="0"/>
              <a:t>cvjetove</a:t>
            </a:r>
            <a:r>
              <a:rPr lang="hr-HR" dirty="0" smtClean="0"/>
              <a:t> iz kojih nastaje </a:t>
            </a:r>
            <a:r>
              <a:rPr lang="hr-HR" b="1" dirty="0" smtClean="0"/>
              <a:t>plod sa sjemenkama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41397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MAHUNA - PLOD GRAHA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1490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ŽIR - PLOD HRASTA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45091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PLOD KRUŠKE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44371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ORAŠASTI PLODOVI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01816"/>
            <a:ext cx="8501122" cy="1143008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sz="3600" dirty="0" smtClean="0"/>
              <a:t>PRILAGOĐAVANJE ŽIVOTINJA NA KOPNENE UVJETE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77072"/>
            <a:ext cx="3633411" cy="261518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223970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ribe koje su živjele uz obale povremeno su ostajale u mulju → stoga su razvile </a:t>
            </a:r>
            <a:r>
              <a:rPr lang="hr-HR" b="1" dirty="0" smtClean="0"/>
              <a:t>plivaći mjehur </a:t>
            </a:r>
            <a:r>
              <a:rPr lang="hr-HR" dirty="0" smtClean="0"/>
              <a:t>kojim su počele iskorištavati </a:t>
            </a:r>
            <a:r>
              <a:rPr lang="hr-HR" b="1" dirty="0" smtClean="0"/>
              <a:t>kisik iz zraka</a:t>
            </a:r>
          </a:p>
          <a:p>
            <a:r>
              <a:rPr lang="hr-HR" dirty="0" smtClean="0"/>
              <a:t>- vremenom se </a:t>
            </a:r>
            <a:r>
              <a:rPr lang="hr-HR" b="1" dirty="0" smtClean="0"/>
              <a:t>plivaći mjehur </a:t>
            </a:r>
            <a:r>
              <a:rPr lang="hr-HR" dirty="0" smtClean="0"/>
              <a:t>pretvorio u </a:t>
            </a:r>
            <a:r>
              <a:rPr lang="hr-HR" b="1" dirty="0" smtClean="0"/>
              <a:t>primitivna pluća</a:t>
            </a:r>
            <a:r>
              <a:rPr lang="hr-HR" dirty="0" smtClean="0"/>
              <a:t> → ona omogućuju disanje na kopnu</a:t>
            </a:r>
          </a:p>
          <a:p>
            <a:r>
              <a:rPr lang="hr-HR" dirty="0" smtClean="0"/>
              <a:t>- kostur riba postaje sve</a:t>
            </a:r>
            <a:r>
              <a:rPr lang="hr-HR" b="1" dirty="0" smtClean="0"/>
              <a:t> čvršći</a:t>
            </a:r>
          </a:p>
          <a:p>
            <a:r>
              <a:rPr lang="hr-HR" dirty="0" smtClean="0"/>
              <a:t>- </a:t>
            </a:r>
            <a:r>
              <a:rPr lang="hr-HR" b="1" dirty="0" smtClean="0"/>
              <a:t>peraje riba </a:t>
            </a:r>
            <a:r>
              <a:rPr lang="hr-HR" dirty="0" smtClean="0"/>
              <a:t>se pretvaraju u </a:t>
            </a:r>
            <a:r>
              <a:rPr lang="hr-HR" b="1" dirty="0" smtClean="0"/>
              <a:t>udove</a:t>
            </a:r>
            <a:r>
              <a:rPr lang="hr-HR" dirty="0" smtClean="0"/>
              <a:t> kopnenih kralješnjaka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5085184"/>
            <a:ext cx="2592288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3"/>
              </a:rPr>
              <a:t>VIZUALNO +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ISTRAŽI, </a:t>
            </a:r>
            <a:r>
              <a:rPr lang="hr-HR" dirty="0" smtClean="0">
                <a:solidFill>
                  <a:srgbClr val="92D050"/>
                </a:solidFill>
              </a:rPr>
              <a:t>RB. str. 51</a:t>
            </a:r>
          </a:p>
          <a:p>
            <a:r>
              <a:rPr lang="hr-HR" dirty="0" smtClean="0"/>
              <a:t>Žive li ribe samo u vodi?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 t="10788" r="8333" b="7202"/>
          <a:stretch>
            <a:fillRect/>
          </a:stretch>
        </p:blipFill>
        <p:spPr bwMode="auto">
          <a:xfrm>
            <a:off x="2483768" y="414908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5472608" cy="71438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POJAVA VODOZEMACA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05064"/>
            <a:ext cx="290433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12492" t="29241" r="31903" b="5902"/>
          <a:stretch>
            <a:fillRect/>
          </a:stretch>
        </p:blipFill>
        <p:spPr bwMode="auto">
          <a:xfrm>
            <a:off x="107504" y="3861048"/>
            <a:ext cx="2952328" cy="250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27784" y="2132856"/>
            <a:ext cx="3744416" cy="92333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vodozemci razvijaju sve </a:t>
            </a:r>
            <a:r>
              <a:rPr lang="hr-HR" b="1" dirty="0" smtClean="0"/>
              <a:t>čvršći kostur</a:t>
            </a:r>
            <a:endParaRPr lang="hr-HR" dirty="0"/>
          </a:p>
          <a:p>
            <a:r>
              <a:rPr lang="hr-HR" dirty="0" smtClean="0"/>
              <a:t>- dišu </a:t>
            </a:r>
            <a:r>
              <a:rPr lang="hr-HR" b="1" dirty="0" smtClean="0"/>
              <a:t>vlažnom kožom i plućima</a:t>
            </a:r>
            <a:endParaRPr lang="hr-HR" dirty="0"/>
          </a:p>
          <a:p>
            <a:r>
              <a:rPr lang="hr-HR" dirty="0" smtClean="0"/>
              <a:t>- za razmnožavanje trebaju </a:t>
            </a:r>
            <a:r>
              <a:rPr lang="hr-HR" b="1" dirty="0" smtClean="0"/>
              <a:t>vodu </a:t>
            </a:r>
            <a:r>
              <a:rPr lang="hr-HR" dirty="0" smtClean="0"/>
              <a:t>kao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66348"/>
            <a:ext cx="2555776" cy="71438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GMAZOVI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927471" cy="523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88024" y="1412776"/>
            <a:ext cx="3643338" cy="313932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razvijaju se nakon vodozemaca</a:t>
            </a:r>
          </a:p>
          <a:p>
            <a:r>
              <a:rPr lang="hr-HR" dirty="0" smtClean="0"/>
              <a:t>- koža im je </a:t>
            </a:r>
            <a:r>
              <a:rPr lang="hr-HR" b="1" dirty="0" smtClean="0"/>
              <a:t>suha i zaštićena ljuskama</a:t>
            </a:r>
            <a:endParaRPr lang="hr-HR" dirty="0" smtClean="0"/>
          </a:p>
          <a:p>
            <a:r>
              <a:rPr lang="hr-HR" dirty="0" smtClean="0"/>
              <a:t>- dišu </a:t>
            </a:r>
            <a:r>
              <a:rPr lang="hr-HR" b="1" dirty="0" smtClean="0"/>
              <a:t>plućima</a:t>
            </a:r>
            <a:endParaRPr lang="hr-HR" dirty="0"/>
          </a:p>
          <a:p>
            <a:r>
              <a:rPr lang="hr-HR" dirty="0" smtClean="0"/>
              <a:t>- jaja su im zaštićena </a:t>
            </a:r>
            <a:r>
              <a:rPr lang="hr-HR" b="1" dirty="0" smtClean="0"/>
              <a:t>čvrstom ljuskom</a:t>
            </a:r>
            <a:endParaRPr lang="hr-HR" dirty="0"/>
          </a:p>
          <a:p>
            <a:pPr>
              <a:buFontTx/>
              <a:buChar char="-"/>
            </a:pPr>
            <a:r>
              <a:rPr lang="hr-HR" dirty="0" smtClean="0"/>
              <a:t> razlikujemo:</a:t>
            </a:r>
          </a:p>
          <a:p>
            <a:r>
              <a:rPr lang="hr-HR" dirty="0" smtClean="0"/>
              <a:t>	→ kornjače</a:t>
            </a:r>
          </a:p>
          <a:p>
            <a:r>
              <a:rPr lang="hr-HR" dirty="0" smtClean="0"/>
              <a:t>	→ krokodile</a:t>
            </a:r>
          </a:p>
          <a:p>
            <a:r>
              <a:rPr lang="hr-HR" dirty="0" smtClean="0"/>
              <a:t>	→ zmije</a:t>
            </a:r>
          </a:p>
          <a:p>
            <a:r>
              <a:rPr lang="hr-HR" dirty="0" smtClean="0"/>
              <a:t>	→ guštere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5445224"/>
            <a:ext cx="1735602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hlinkClick r:id="rId3"/>
              </a:rPr>
              <a:t>ZANIMLJIVOSTI</a:t>
            </a:r>
            <a:endParaRPr lang="hr-HR" dirty="0" smtClean="0"/>
          </a:p>
          <a:p>
            <a:pPr algn="ctr"/>
            <a:r>
              <a:rPr lang="hr-HR" dirty="0" smtClean="0"/>
              <a:t>MACAKLINI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 t="10788" r="8333" b="7202"/>
          <a:stretch>
            <a:fillRect/>
          </a:stretch>
        </p:blipFill>
        <p:spPr bwMode="auto">
          <a:xfrm>
            <a:off x="6228184" y="479715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383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KAKO JE ŽIVJETI U ZRAKU</vt:lpstr>
      <vt:lpstr>PRILAGODBE BILJAKA ZA ŽIVOT NA KOPNU</vt:lpstr>
      <vt:lpstr>KORIJEN</vt:lpstr>
      <vt:lpstr>STABLJIKA</vt:lpstr>
      <vt:lpstr>LIST</vt:lpstr>
      <vt:lpstr>OSTALE PRILAGODBE BILJAKA ŽIVOTU NA KOPNU</vt:lpstr>
      <vt:lpstr>PRILAGOĐAVANJE ŽIVOTINJA NA KOPNENE UVJETE</vt:lpstr>
      <vt:lpstr>POJAVA VODOZEMACA</vt:lpstr>
      <vt:lpstr>GMAZOVI</vt:lpstr>
      <vt:lpstr>PTICE</vt:lpstr>
      <vt:lpstr>SISAVCI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JE ŽIVJETI U ZRAKU</dc:title>
  <dc:creator>Windows User</dc:creator>
  <cp:lastModifiedBy>sk-imahecic</cp:lastModifiedBy>
  <cp:revision>26</cp:revision>
  <dcterms:created xsi:type="dcterms:W3CDTF">2019-07-17T09:07:15Z</dcterms:created>
  <dcterms:modified xsi:type="dcterms:W3CDTF">2019-08-02T11:14:27Z</dcterms:modified>
</cp:coreProperties>
</file>